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506" r:id="rId2"/>
    <p:sldId id="533" r:id="rId3"/>
    <p:sldId id="507" r:id="rId4"/>
    <p:sldId id="508" r:id="rId5"/>
    <p:sldId id="509" r:id="rId6"/>
    <p:sldId id="510" r:id="rId7"/>
    <p:sldId id="511" r:id="rId8"/>
    <p:sldId id="525" r:id="rId9"/>
    <p:sldId id="512" r:id="rId10"/>
    <p:sldId id="513" r:id="rId11"/>
    <p:sldId id="514" r:id="rId12"/>
    <p:sldId id="519" r:id="rId13"/>
    <p:sldId id="528" r:id="rId14"/>
    <p:sldId id="527" r:id="rId15"/>
    <p:sldId id="515" r:id="rId16"/>
    <p:sldId id="520" r:id="rId17"/>
    <p:sldId id="521" r:id="rId18"/>
    <p:sldId id="529" r:id="rId19"/>
    <p:sldId id="531" r:id="rId20"/>
    <p:sldId id="532" r:id="rId21"/>
  </p:sldIdLst>
  <p:sldSz cx="9144000" cy="6858000" type="screen4x3"/>
  <p:notesSz cx="7010400" cy="9372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 autoAdjust="0"/>
    <p:restoredTop sz="90833" autoAdjust="0"/>
  </p:normalViewPr>
  <p:slideViewPr>
    <p:cSldViewPr>
      <p:cViewPr>
        <p:scale>
          <a:sx n="70" d="100"/>
          <a:sy n="70" d="100"/>
        </p:scale>
        <p:origin x="-1152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010" y="-108"/>
      </p:cViewPr>
      <p:guideLst>
        <p:guide orient="horz" pos="2952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902700"/>
            <a:ext cx="2743200" cy="468313"/>
          </a:xfrm>
          <a:prstGeom prst="rect">
            <a:avLst/>
          </a:prstGeom>
        </p:spPr>
        <p:txBody>
          <a:bodyPr vert="horz" lIns="93616" tIns="46808" rIns="93616" bIns="46808" rtlCol="0" anchor="b"/>
          <a:lstStyle>
            <a:lvl1pPr algn="l">
              <a:defRPr sz="1200" smtClean="0"/>
            </a:lvl1pPr>
          </a:lstStyle>
          <a:p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© 2009 by The Leadership and Learning Center</a:t>
            </a:r>
          </a:p>
          <a:p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All rights reserved. Copy only with permission.</a:t>
            </a:r>
          </a:p>
          <a:p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866.399.6019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902700"/>
            <a:ext cx="3038475" cy="468313"/>
          </a:xfrm>
          <a:prstGeom prst="rect">
            <a:avLst/>
          </a:prstGeom>
        </p:spPr>
        <p:txBody>
          <a:bodyPr vert="horz" lIns="93616" tIns="46808" rIns="93616" bIns="46808" rtlCol="0" anchor="b"/>
          <a:lstStyle>
            <a:lvl1pPr algn="r">
              <a:defRPr sz="1200" smtClean="0"/>
            </a:lvl1pPr>
          </a:lstStyle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CCSD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9.23.09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fld id="{E72178B5-F4BB-4CB2-8205-C866A0BF6221}" type="slidenum">
              <a:rPr lang="en-US" sz="1000" smtClean="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‹#›</a:t>
            </a:fld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8752846"/>
            <a:ext cx="1085850" cy="61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8313"/>
          </a:xfrm>
          <a:prstGeom prst="rect">
            <a:avLst/>
          </a:prstGeom>
        </p:spPr>
        <p:txBody>
          <a:bodyPr vert="horz" lIns="93616" tIns="46808" rIns="93616" bIns="4680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8313"/>
          </a:xfrm>
          <a:prstGeom prst="rect">
            <a:avLst/>
          </a:prstGeom>
        </p:spPr>
        <p:txBody>
          <a:bodyPr vert="horz" lIns="93616" tIns="46808" rIns="93616" bIns="4680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4A59004-57F6-4DCE-9876-77E31A10B3DF}" type="datetimeFigureOut">
              <a:rPr lang="en-US"/>
              <a:pPr>
                <a:defRPr/>
              </a:pPr>
              <a:t>5/12/2010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703263"/>
            <a:ext cx="46863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16" tIns="46808" rIns="93616" bIns="46808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51350"/>
            <a:ext cx="5607050" cy="4217988"/>
          </a:xfrm>
          <a:prstGeom prst="rect">
            <a:avLst/>
          </a:prstGeom>
        </p:spPr>
        <p:txBody>
          <a:bodyPr vert="horz" lIns="93616" tIns="46808" rIns="93616" bIns="4680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700"/>
            <a:ext cx="3038475" cy="468313"/>
          </a:xfrm>
          <a:prstGeom prst="rect">
            <a:avLst/>
          </a:prstGeom>
        </p:spPr>
        <p:txBody>
          <a:bodyPr vert="horz" lIns="93616" tIns="46808" rIns="93616" bIns="4680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902700"/>
            <a:ext cx="3038475" cy="468313"/>
          </a:xfrm>
          <a:prstGeom prst="rect">
            <a:avLst/>
          </a:prstGeom>
        </p:spPr>
        <p:txBody>
          <a:bodyPr vert="horz" lIns="93616" tIns="46808" rIns="93616" bIns="4680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86A066-E6B2-45C0-9AD0-C3DB8D456A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Change</a:t>
            </a:r>
            <a:r>
              <a:rPr lang="en-US" baseline="0" dirty="0" smtClean="0"/>
              <a:t> this slide to a </a:t>
            </a:r>
            <a:r>
              <a:rPr lang="en-US" baseline="0" dirty="0" err="1" smtClean="0"/>
              <a:t>pallette</a:t>
            </a:r>
            <a:r>
              <a:rPr lang="en-US" baseline="0" dirty="0" smtClean="0"/>
              <a:t> about possibilities</a:t>
            </a:r>
            <a:endParaRPr lang="en-US" dirty="0" smtClean="0"/>
          </a:p>
        </p:txBody>
      </p:sp>
      <p:sp>
        <p:nvSpPr>
          <p:cNvPr id="154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484"/>
            <a:fld id="{13D9876F-DD24-4BEC-8A8E-9D17660599C3}" type="slidenum">
              <a:rPr lang="en-US" smtClean="0"/>
              <a:pPr defTabSz="930484"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9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9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484"/>
            <a:fld id="{E43F00C9-CADF-420D-9D65-C88F3853E974}" type="slidenum">
              <a:rPr lang="en-US" smtClean="0"/>
              <a:pPr defTabSz="930484"/>
              <a:t>10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7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87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484"/>
            <a:fld id="{D7BBF857-CB90-4818-B1F7-1E3A698802CD}" type="slidenum">
              <a:rPr lang="en-US" smtClean="0"/>
              <a:pPr defTabSz="930484"/>
              <a:t>11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42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24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484"/>
            <a:fld id="{D156AF0D-B9C8-43B6-8F03-B1750B517D47}" type="slidenum">
              <a:rPr lang="en-US" smtClean="0"/>
              <a:pPr defTabSz="930484"/>
              <a:t>12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CD1C3D-47A8-40C8-A81F-0B1FC72F18E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42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24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484"/>
            <a:fld id="{D156AF0D-B9C8-43B6-8F03-B1750B517D47}" type="slidenum">
              <a:rPr lang="en-US" smtClean="0"/>
              <a:pPr defTabSz="930484"/>
              <a:t>14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15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484"/>
            <a:fld id="{C9DA183D-E64A-42FA-9284-2DF65620DB9F}" type="slidenum">
              <a:rPr lang="en-US" smtClean="0"/>
              <a:pPr defTabSz="930484"/>
              <a:t>15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484"/>
            <a:fld id="{37573791-2FCF-4C21-867B-1BC42872031B}" type="slidenum">
              <a:rPr lang="en-US" smtClean="0"/>
              <a:pPr defTabSz="930484"/>
              <a:t>16</a:t>
            </a:fld>
            <a:endParaRPr lang="en-US" dirty="0" smtClean="0"/>
          </a:p>
        </p:txBody>
      </p:sp>
      <p:sp>
        <p:nvSpPr>
          <p:cNvPr id="242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484"/>
            <a:fld id="{66A1C92B-9C2A-4E72-A382-9F1122F88E67}" type="slidenum">
              <a:rPr lang="en-US" smtClean="0"/>
              <a:pPr defTabSz="930484"/>
              <a:t>17</a:t>
            </a:fld>
            <a:endParaRPr lang="en-US" dirty="0" smtClean="0"/>
          </a:p>
        </p:txBody>
      </p:sp>
      <p:sp>
        <p:nvSpPr>
          <p:cNvPr id="243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3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86A066-E6B2-45C0-9AD0-C3DB8D456A1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42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24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484"/>
            <a:fld id="{D156AF0D-B9C8-43B6-8F03-B1750B517D47}" type="slidenum">
              <a:rPr lang="en-US" smtClean="0"/>
              <a:pPr defTabSz="930484"/>
              <a:t>19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BDB2DD-2358-49DB-BE1F-8F1A3306D64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86A066-E6B2-45C0-9AD0-C3DB8D456A12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86A066-E6B2-45C0-9AD0-C3DB8D456A1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50180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Copyright 1999, Center for Performance Assessment (800-844-6599)</a:t>
            </a:r>
          </a:p>
        </p:txBody>
      </p:sp>
      <p:sp>
        <p:nvSpPr>
          <p:cNvPr id="50181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83D979-0EC0-4B72-A0EC-F639D627395E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772BC-3F1B-4360-8398-0C4A38F9CD9A}" type="slidenum">
              <a:rPr lang="en-US"/>
              <a:pPr/>
              <a:t>5</a:t>
            </a:fld>
            <a:endParaRPr lang="en-US"/>
          </a:p>
        </p:txBody>
      </p:sp>
      <p:sp>
        <p:nvSpPr>
          <p:cNvPr id="517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7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772BC-3F1B-4360-8398-0C4A38F9CD9A}" type="slidenum">
              <a:rPr lang="en-US"/>
              <a:pPr/>
              <a:t>6</a:t>
            </a:fld>
            <a:endParaRPr lang="en-US"/>
          </a:p>
        </p:txBody>
      </p:sp>
      <p:sp>
        <p:nvSpPr>
          <p:cNvPr id="517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7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772BC-3F1B-4360-8398-0C4A38F9CD9A}" type="slidenum">
              <a:rPr lang="en-US"/>
              <a:pPr/>
              <a:t>7</a:t>
            </a:fld>
            <a:endParaRPr lang="en-US"/>
          </a:p>
        </p:txBody>
      </p:sp>
      <p:sp>
        <p:nvSpPr>
          <p:cNvPr id="517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7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86A066-E6B2-45C0-9AD0-C3DB8D456A1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6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484"/>
            <a:fld id="{25F54DEC-489A-47EF-B470-118DA86499FD}" type="slidenum">
              <a:rPr lang="en-US" smtClean="0"/>
              <a:pPr defTabSz="930484"/>
              <a:t>9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8686800" cy="1470025"/>
          </a:xfrm>
        </p:spPr>
        <p:txBody>
          <a:bodyPr>
            <a:normAutofit/>
          </a:bodyPr>
          <a:lstStyle>
            <a:lvl1pPr>
              <a:defRPr sz="4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09600" y="6096000"/>
            <a:ext cx="8001000" cy="6254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3400"/>
          </a:xfrm>
        </p:spPr>
        <p:txBody>
          <a:bodyPr/>
          <a:lstStyle>
            <a:lvl1pPr>
              <a:defRPr sz="3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3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57200" y="6096000"/>
            <a:ext cx="8229600" cy="62547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>
            <a:lvl1pPr>
              <a:defRPr sz="4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190999"/>
          </a:xfrm>
        </p:spPr>
        <p:txBody>
          <a:bodyPr/>
          <a:lstStyle>
            <a:lvl1pPr>
              <a:defRPr sz="3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3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63DF7-78D5-459E-B9E8-46AB5C823797}" type="datetimeFigureOut">
              <a:rPr lang="en-US" smtClean="0"/>
              <a:pPr/>
              <a:t>5/12/2010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18D1C-F867-4C6D-98E4-381D2C60CE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Center for Performance Assessment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9F523-2273-42FB-B710-AF27C579F2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A52EA8-3FC2-4579-9526-213336896DBA}" type="datetimeFigureOut">
              <a:rPr lang="en-US"/>
              <a:pPr>
                <a:defRPr/>
              </a:pPr>
              <a:t>5/12/2010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C3B3F9-5C95-43E8-B7E2-D990BAA594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6" r:id="rId4"/>
    <p:sldLayoutId id="2147483697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5" Type="http://schemas.openxmlformats.org/officeDocument/2006/relationships/image" Target="../media/image24.jpeg"/><Relationship Id="rId4" Type="http://schemas.openxmlformats.org/officeDocument/2006/relationships/hyperlink" Target="http://www.athousandandone.com/photos/0/448c7d056fa6a_s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5124" name="Picture 2" descr="Calm Sea - Calm Sea, Fantasy Art, Fantasy Landscape, planets, tranquility, peaceful, serenity, ocean, kier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1320800" y="0"/>
            <a:ext cx="77358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6000" dirty="0">
                <a:solidFill>
                  <a:schemeClr val="bg1"/>
                </a:solidFill>
              </a:rPr>
              <a:t>Welcome Back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0" y="5791200"/>
            <a:ext cx="9144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/>
            <a:endParaRPr lang="en-US" sz="2800" b="1" dirty="0">
              <a:solidFill>
                <a:srgbClr val="FFFF00"/>
              </a:solidFill>
            </a:endParaRPr>
          </a:p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Brandon Doubek, Ed.D.</a:t>
            </a:r>
            <a:endParaRPr lang="en-US" sz="2800" b="1" dirty="0">
              <a:solidFill>
                <a:srgbClr val="0070C0"/>
              </a:solidFill>
            </a:endParaRPr>
          </a:p>
          <a:p>
            <a:pPr algn="ctr"/>
            <a:endParaRPr lang="en-US" sz="2800" b="1" dirty="0">
              <a:solidFill>
                <a:srgbClr val="FFFF00"/>
              </a:solidFill>
            </a:endParaRPr>
          </a:p>
          <a:p>
            <a:pPr algn="ctr"/>
            <a:endParaRPr lang="en-US" sz="2800" b="1" dirty="0">
              <a:solidFill>
                <a:srgbClr val="FFFF00"/>
              </a:solidFill>
            </a:endParaRPr>
          </a:p>
          <a:p>
            <a:pPr algn="ctr">
              <a:spcBef>
                <a:spcPct val="50000"/>
              </a:spcBef>
            </a:pP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2400" y="4002234"/>
            <a:ext cx="91440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3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National Expectations for Learning </a:t>
            </a:r>
          </a:p>
          <a:p>
            <a:pPr algn="ctr"/>
            <a:r>
              <a:rPr lang="en-US" sz="3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in the Arts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5DEB3-08E8-4088-B9A5-F60903965C9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0243" name="Picture 2" descr="C:\Users\Brandon\AppData\Local\Microsoft\Windows\Temporary Internet Files\Content.IE5\VMDH6L5C\MPj043857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3"/>
          <p:cNvSpPr>
            <a:spLocks noChangeArrowheads="1"/>
          </p:cNvSpPr>
          <p:nvPr/>
        </p:nvSpPr>
        <p:spPr bwMode="auto">
          <a:xfrm rot="-254619">
            <a:off x="881071" y="4183063"/>
            <a:ext cx="52546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4400" dirty="0" smtClean="0"/>
              <a:t>Appointments</a:t>
            </a:r>
            <a:r>
              <a:rPr lang="en-US" sz="4400" dirty="0"/>
              <a:t>!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8C5114-3441-4FC6-8CAC-16A14C8C499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25602" name="Picture 2" descr="http://www.tooconservative.com/wp-content/uploads/2009/12/what-i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747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38A2878-7966-412A-B365-5F9CCF8C0467}" type="slidenum">
              <a:rPr lang="en-US" smtClean="0">
                <a:solidFill>
                  <a:schemeClr val="bg1"/>
                </a:solidFill>
              </a:rPr>
              <a:pPr/>
              <a:t>12</a:t>
            </a:fld>
            <a:endParaRPr lang="en-US" smtClean="0">
              <a:solidFill>
                <a:schemeClr val="bg1"/>
              </a:solidFill>
            </a:endParaRPr>
          </a:p>
        </p:txBody>
      </p:sp>
      <p:pic>
        <p:nvPicPr>
          <p:cNvPr id="74757" name="Picture 2" descr="C:\Users\Linda\Desktop\tllc template for pp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8" name="Rectangle 5"/>
          <p:cNvSpPr>
            <a:spLocks noChangeArrowheads="1"/>
          </p:cNvSpPr>
          <p:nvPr/>
        </p:nvSpPr>
        <p:spPr bwMode="auto">
          <a:xfrm>
            <a:off x="623888" y="4165600"/>
            <a:ext cx="852011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chemeClr val="tx2"/>
              </a:buClr>
            </a:pPr>
            <a:endParaRPr lang="en-US" sz="440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Clr>
                <a:schemeClr val="tx2"/>
              </a:buClr>
            </a:pP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1306513" y="3378200"/>
            <a:ext cx="66516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tx2"/>
              </a:buClr>
              <a:defRPr/>
            </a:pPr>
            <a:endParaRPr lang="en-US" sz="4400" b="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09600" y="2895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noProof="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Homework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400" b="1" noProof="0" dirty="0" smtClean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400" b="1" noProof="0" dirty="0" smtClean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Report out on 1 top take away with 12:00 partner from both documents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7DE43B-26EE-4A77-91DD-E1A9E2BEB99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1130500" name="Picture 4" descr="http://www.netpagz.com/bryce/sistinechapel/CreationofAd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52400" y="76200"/>
            <a:ext cx="5970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l"/>
            <a:r>
              <a:rPr lang="en-US" sz="3600" dirty="0" smtClean="0">
                <a:latin typeface="Script MT Bold" pitchFamily="66" charset="0"/>
                <a:cs typeface="Times New Roman" pitchFamily="18" charset="0"/>
              </a:rPr>
              <a:t>Gallery Walk</a:t>
            </a:r>
          </a:p>
          <a:p>
            <a:pPr marL="514350" indent="-514350" algn="l"/>
            <a:endParaRPr lang="en-US" sz="3600" dirty="0" smtClean="0">
              <a:latin typeface="Script MT Bold" pitchFamily="66" charset="0"/>
              <a:cs typeface="Times New Roman" pitchFamily="18" charset="0"/>
            </a:endParaRPr>
          </a:p>
          <a:p>
            <a:pPr marL="514350" indent="-514350" algn="l"/>
            <a:r>
              <a:rPr lang="en-US" sz="3600" dirty="0" smtClean="0">
                <a:latin typeface="Script MT Bold" pitchFamily="66" charset="0"/>
                <a:cs typeface="Times New Roman" pitchFamily="18" charset="0"/>
              </a:rPr>
              <a:t>	What do the data say?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747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38A2878-7966-412A-B365-5F9CCF8C0467}" type="slidenum">
              <a:rPr lang="en-US" smtClean="0">
                <a:solidFill>
                  <a:schemeClr val="bg1"/>
                </a:solidFill>
              </a:rPr>
              <a:pPr/>
              <a:t>14</a:t>
            </a:fld>
            <a:endParaRPr lang="en-US" smtClean="0">
              <a:solidFill>
                <a:schemeClr val="bg1"/>
              </a:solidFill>
            </a:endParaRPr>
          </a:p>
        </p:txBody>
      </p:sp>
      <p:pic>
        <p:nvPicPr>
          <p:cNvPr id="74757" name="Picture 2" descr="C:\Users\Linda\Desktop\tllc template for pp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8" name="Rectangle 5"/>
          <p:cNvSpPr>
            <a:spLocks noChangeArrowheads="1"/>
          </p:cNvSpPr>
          <p:nvPr/>
        </p:nvSpPr>
        <p:spPr bwMode="auto">
          <a:xfrm>
            <a:off x="623888" y="4165600"/>
            <a:ext cx="852011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chemeClr val="tx2"/>
              </a:buClr>
            </a:pPr>
            <a:endParaRPr lang="en-US" sz="440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Clr>
                <a:schemeClr val="tx2"/>
              </a:buClr>
            </a:pP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1306513" y="3378200"/>
            <a:ext cx="66516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tx2"/>
              </a:buClr>
              <a:defRPr/>
            </a:pPr>
            <a:endParaRPr lang="en-US" sz="4400" b="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09600" y="236220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Why this work?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Why now?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What might it look like?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39951" y="381000"/>
            <a:ext cx="58641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SEADAE Perspective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7BE15-16AB-40C1-8067-816EC37171D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3314" name="Picture 2" descr="http://i.usatoday.net/travel/_photos/2007/05/19/forbeshotel-topp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90600"/>
            <a:ext cx="9144000" cy="5867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2292" y="152400"/>
            <a:ext cx="8439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Explicit Connections to Yesterday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E:\001_JuiceDrops_1\Multimedia\M_SoftLightenCenter\080_M_JuiceDr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E2ADAFC-00E0-413B-BAAE-BFDB71DEA4F2}" type="slidenum">
              <a:rPr lang="en-US">
                <a:solidFill>
                  <a:schemeClr val="accent5">
                    <a:lumMod val="25000"/>
                  </a:schemeClr>
                </a:solidFill>
              </a:rPr>
              <a:pPr>
                <a:defRPr/>
              </a:pPr>
              <a:t>16</a:t>
            </a:fld>
            <a:endParaRPr lang="en-US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9318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900113"/>
            <a:ext cx="8786812" cy="957262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z="4000" dirty="0" smtClean="0"/>
              <a:t>The Work</a:t>
            </a:r>
            <a:endParaRPr lang="en-US" sz="4000" b="1" dirty="0" smtClean="0"/>
          </a:p>
        </p:txBody>
      </p:sp>
      <p:sp>
        <p:nvSpPr>
          <p:cNvPr id="134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7500" y="1843088"/>
            <a:ext cx="8328025" cy="4587875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Font typeface="Wingdings" pitchFamily="2" charset="2"/>
              <a:buChar char="Ø"/>
            </a:pPr>
            <a:endParaRPr lang="en-US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3190" name="Picture 4" descr="C:\Users\TSCarl\AppData\Local\Microsoft\Windows\Temporary Internet Files\Content.IE5\X72D7UUG\MPj0422116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2133600"/>
            <a:ext cx="6553199" cy="472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Rainbow Close-up">
            <a:hlinkClick r:id="rId4" tooltip="Rainbow Close-u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1" name="Rectangle 10"/>
          <p:cNvSpPr>
            <a:spLocks noChangeArrowheads="1"/>
          </p:cNvSpPr>
          <p:nvPr/>
        </p:nvSpPr>
        <p:spPr bwMode="auto">
          <a:xfrm rot="-512494">
            <a:off x="463550" y="815975"/>
            <a:ext cx="43846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6600">
                <a:solidFill>
                  <a:schemeClr val="bg1"/>
                </a:solidFill>
                <a:latin typeface="Academy Engraved LET" pitchFamily="2" charset="0"/>
              </a:rPr>
              <a:t>Reflections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www.piperreport.com/archives/images/Medicaid%20Budget%20Cu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747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38A2878-7966-412A-B365-5F9CCF8C0467}" type="slidenum">
              <a:rPr lang="en-US" smtClean="0">
                <a:solidFill>
                  <a:schemeClr val="bg1"/>
                </a:solidFill>
              </a:rPr>
              <a:pPr/>
              <a:t>19</a:t>
            </a:fld>
            <a:endParaRPr lang="en-US" smtClean="0">
              <a:solidFill>
                <a:schemeClr val="bg1"/>
              </a:solidFill>
            </a:endParaRPr>
          </a:p>
        </p:txBody>
      </p:sp>
      <p:pic>
        <p:nvPicPr>
          <p:cNvPr id="74757" name="Picture 2" descr="C:\Users\Linda\Desktop\tllc template for pp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8" name="Rectangle 5"/>
          <p:cNvSpPr>
            <a:spLocks noChangeArrowheads="1"/>
          </p:cNvSpPr>
          <p:nvPr/>
        </p:nvSpPr>
        <p:spPr bwMode="auto">
          <a:xfrm>
            <a:off x="623888" y="4165600"/>
            <a:ext cx="852011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chemeClr val="tx2"/>
              </a:buClr>
            </a:pPr>
            <a:endParaRPr lang="en-US" sz="440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Clr>
                <a:schemeClr val="tx2"/>
              </a:buClr>
            </a:pP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1306513" y="3378200"/>
            <a:ext cx="66516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tx2"/>
              </a:buClr>
              <a:defRPr/>
            </a:pPr>
            <a:endParaRPr lang="en-US" sz="4400" b="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09600" y="838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400" b="1" noProof="0" dirty="0" smtClean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400" b="1" noProof="0" dirty="0" smtClean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400" b="1" noProof="0" dirty="0" smtClean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Report out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previous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3375" cy="533400"/>
          </a:xfrm>
          <a:prstGeom prst="rect">
            <a:avLst/>
          </a:prstGeom>
          <a:noFill/>
        </p:spPr>
      </p:pic>
      <p:pic>
        <p:nvPicPr>
          <p:cNvPr id="23555" name="Picture 3" descr="flutterby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28600" y="476845"/>
            <a:ext cx="8458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What we do matters!</a:t>
            </a:r>
            <a:endParaRPr lang="en-US" sz="32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www.gateway-church.net/wp-content/uploads/commitm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609600" y="-12954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400" b="1" noProof="0" dirty="0" smtClean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400" b="1" noProof="0" dirty="0" smtClean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400" b="1" noProof="0" dirty="0" smtClean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Commitment</a:t>
            </a:r>
            <a:r>
              <a:rPr kumimoji="0" lang="en-US" sz="4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logs.ubc.ca/missionfitpossible/files/2009/12/time-flies-clock-10-11-200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457200"/>
            <a:ext cx="4876800" cy="3886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	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476845"/>
            <a:ext cx="8458200" cy="584775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Tentative Schedule – May 11, 2010</a:t>
            </a:r>
          </a:p>
          <a:p>
            <a:endParaRPr lang="en-US" sz="3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en-US" sz="31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Start Time</a:t>
            </a:r>
          </a:p>
          <a:p>
            <a:r>
              <a:rPr lang="en-US" sz="31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9:00</a:t>
            </a:r>
            <a:endParaRPr lang="en-US" sz="31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1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Morning Break</a:t>
            </a:r>
          </a:p>
          <a:p>
            <a:r>
              <a:rPr lang="en-US" sz="31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10:30 - 10:45</a:t>
            </a:r>
          </a:p>
          <a:p>
            <a:r>
              <a:rPr lang="en-US" sz="31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Lunch</a:t>
            </a:r>
            <a:r>
              <a:rPr lang="en-US" sz="31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r>
              <a:rPr lang="en-US" sz="31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12:00 - 1:00</a:t>
            </a:r>
          </a:p>
          <a:p>
            <a:r>
              <a:rPr lang="en-US" sz="31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Afternoon Break </a:t>
            </a:r>
          </a:p>
          <a:p>
            <a:r>
              <a:rPr lang="en-US" sz="31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2:45  - 3:00</a:t>
            </a:r>
          </a:p>
          <a:p>
            <a:r>
              <a:rPr lang="en-US" sz="31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End Time</a:t>
            </a:r>
          </a:p>
          <a:p>
            <a:r>
              <a:rPr lang="en-US" sz="31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4:00</a:t>
            </a:r>
            <a:endParaRPr lang="en-US" sz="31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84B6FDE1-94EE-4687-A33A-355BB0594270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0245" name="Picture 2" descr="E:\008_ThemeDrops_8\Multimedia\F_Blue\027_F_ThemeDr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s://blogs.guardian.co.uk/money/whisp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905000"/>
            <a:ext cx="2844801" cy="19758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Fron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247" name="TextBox 6"/>
          <p:cNvSpPr txBox="1">
            <a:spLocks noChangeArrowheads="1"/>
          </p:cNvSpPr>
          <p:nvPr/>
        </p:nvSpPr>
        <p:spPr bwMode="auto">
          <a:xfrm>
            <a:off x="1905000" y="457200"/>
            <a:ext cx="53260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Meeting Norms</a:t>
            </a:r>
          </a:p>
        </p:txBody>
      </p:sp>
      <p:pic>
        <p:nvPicPr>
          <p:cNvPr id="9" name="Picture 2" descr="JoomlaWorks Simple Image Rotator"/>
          <p:cNvPicPr>
            <a:picLocks noChangeAspect="1" noChangeArrowheads="1"/>
          </p:cNvPicPr>
          <p:nvPr/>
        </p:nvPicPr>
        <p:blipFill>
          <a:blip r:embed="rId5" cstate="print"/>
          <a:srcRect l="5205" t="5495"/>
          <a:stretch>
            <a:fillRect/>
          </a:stretch>
        </p:blipFill>
        <p:spPr bwMode="auto">
          <a:xfrm>
            <a:off x="6096000" y="2669426"/>
            <a:ext cx="2687638" cy="20050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3546475" y="4953000"/>
            <a:ext cx="3098800" cy="1905000"/>
            <a:chOff x="3546036" y="4953000"/>
            <a:chExt cx="3099899" cy="1905000"/>
          </a:xfrm>
        </p:grpSpPr>
        <p:pic>
          <p:nvPicPr>
            <p:cNvPr id="10251" name="Picture 8" descr="C:\Program Files\Microsoft Office\MEDIA\CAGCAT10\j0285750.wmf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A0BAE2"/>
                </a:clrFrom>
                <a:clrTo>
                  <a:srgbClr val="A0BAE2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46036" y="4953000"/>
              <a:ext cx="3099899" cy="190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 rot="21336168">
              <a:off x="4281153" y="5467290"/>
              <a:ext cx="941283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Focus</a:t>
              </a:r>
              <a:endParaRPr lang="en-US" sz="20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Data Teams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3E29-43A9-40AE-879F-DB11E9958F34}" type="slidenum">
              <a:rPr lang="en-US"/>
              <a:pPr/>
              <a:t>5</a:t>
            </a:fld>
            <a:endParaRPr lang="en-US"/>
          </a:p>
        </p:txBody>
      </p:sp>
      <p:pic>
        <p:nvPicPr>
          <p:cNvPr id="757762" name="Picture 2" descr="C:\Users\Brandon\AppData\Local\Microsoft\Windows\Temporary Internet Files\Content.IE5\VMDH6L5C\MPj040125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Over 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4150"/>
            <a:ext cx="9144000" cy="54181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Data Teams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3E29-43A9-40AE-879F-DB11E9958F34}" type="slidenum">
              <a:rPr lang="en-US"/>
              <a:pPr/>
              <a:t>6</a:t>
            </a:fld>
            <a:endParaRPr lang="en-US"/>
          </a:p>
        </p:txBody>
      </p:sp>
      <p:pic>
        <p:nvPicPr>
          <p:cNvPr id="757762" name="Picture 2" descr="C:\Users\Brandon\AppData\Local\Microsoft\Windows\Temporary Internet Files\Content.IE5\VMDH6L5C\MPj040125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Under 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0501"/>
            <a:ext cx="9144000" cy="545910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Data Teams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3E29-43A9-40AE-879F-DB11E9958F34}" type="slidenum">
              <a:rPr lang="en-US"/>
              <a:pPr/>
              <a:t>7</a:t>
            </a:fld>
            <a:endParaRPr lang="en-US"/>
          </a:p>
        </p:txBody>
      </p:sp>
      <p:pic>
        <p:nvPicPr>
          <p:cNvPr id="757762" name="Picture 2" descr="C:\Users\Brandon\AppData\Local\Microsoft\Windows\Temporary Internet Files\Content.IE5\VMDH6L5C\MPj040125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My head is full (2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3899"/>
            <a:ext cx="9144000" cy="619608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Form Choices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Your choice to participate on a committee pertains only to this meeting.  It is not an indication that you will serve on this committee beyond these two days.  Please write the number 1 for your first choice, 2 for your second, and 3 for your third choice of committees that you prefer.</a:t>
            </a:r>
          </a:p>
          <a:p>
            <a:endParaRPr lang="en-US" sz="2000" dirty="0" smtClean="0"/>
          </a:p>
          <a:p>
            <a:r>
              <a:rPr lang="en-US" sz="2000" dirty="0" smtClean="0"/>
              <a:t>_______ Governance Structures</a:t>
            </a:r>
          </a:p>
          <a:p>
            <a:r>
              <a:rPr lang="en-US" sz="2000" dirty="0" smtClean="0"/>
              <a:t> </a:t>
            </a:r>
          </a:p>
          <a:p>
            <a:r>
              <a:rPr lang="en-US" sz="2000" dirty="0" smtClean="0"/>
              <a:t>_______ Timeline for the Work</a:t>
            </a:r>
          </a:p>
          <a:p>
            <a:r>
              <a:rPr lang="en-US" sz="2000" dirty="0" smtClean="0"/>
              <a:t> </a:t>
            </a:r>
          </a:p>
          <a:p>
            <a:r>
              <a:rPr lang="en-US" sz="2000" dirty="0" smtClean="0"/>
              <a:t> _______ Technology Applications</a:t>
            </a:r>
          </a:p>
          <a:p>
            <a:r>
              <a:rPr lang="en-US" sz="2000" dirty="0" smtClean="0"/>
              <a:t> </a:t>
            </a:r>
          </a:p>
          <a:p>
            <a:r>
              <a:rPr lang="en-US" sz="2000" dirty="0" smtClean="0"/>
              <a:t> </a:t>
            </a:r>
          </a:p>
          <a:p>
            <a:r>
              <a:rPr lang="en-US" sz="2000" dirty="0" smtClean="0"/>
              <a:t>*Everyone will work on budget within these groups.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29B70D-762A-48B9-9E16-2180283A7D79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smtClean="0">
              <a:solidFill>
                <a:schemeClr val="bg1"/>
              </a:solidFill>
            </a:endParaRPr>
          </a:p>
        </p:txBody>
      </p:sp>
      <p:pic>
        <p:nvPicPr>
          <p:cNvPr id="7173" name="Picture 2" descr="C:\Users\Linda\Desktop\tllc template for pp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623888" y="4165600"/>
            <a:ext cx="852011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chemeClr val="tx2"/>
              </a:buClr>
            </a:pPr>
            <a:endParaRPr lang="en-US" sz="440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Clr>
                <a:schemeClr val="tx2"/>
              </a:buClr>
            </a:pP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363538" y="2481263"/>
            <a:ext cx="87804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chemeClr val="tx2"/>
              </a:buClr>
            </a:pPr>
            <a:r>
              <a:rPr lang="en-US" sz="4800" dirty="0">
                <a:solidFill>
                  <a:schemeClr val="bg1"/>
                </a:solidFill>
              </a:rPr>
              <a:t>Plus/Deltas from Yesterday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FINAL PPT Template 200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FINAL PPT Template 2009</Template>
  <TotalTime>2982</TotalTime>
  <Words>217</Words>
  <Application>Microsoft Office PowerPoint</Application>
  <PresentationFormat>On-screen Show (4:3)</PresentationFormat>
  <Paragraphs>101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FINAL PPT Template 2009</vt:lpstr>
      <vt:lpstr>Slide 1</vt:lpstr>
      <vt:lpstr>Slide 2</vt:lpstr>
      <vt:lpstr>Slide 3</vt:lpstr>
      <vt:lpstr>Slide 4</vt:lpstr>
      <vt:lpstr>Slide 5</vt:lpstr>
      <vt:lpstr>Slide 6</vt:lpstr>
      <vt:lpstr>Slide 7</vt:lpstr>
      <vt:lpstr>Form Choices </vt:lpstr>
      <vt:lpstr>Slide 9</vt:lpstr>
      <vt:lpstr>Slide 10</vt:lpstr>
      <vt:lpstr>Slide 11</vt:lpstr>
      <vt:lpstr>Slide 12</vt:lpstr>
      <vt:lpstr>Slide 13</vt:lpstr>
      <vt:lpstr>Slide 14</vt:lpstr>
      <vt:lpstr>Slide 15</vt:lpstr>
      <vt:lpstr>The Work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NELEA</dc:title>
  <dc:subject>SEADAE Facilitation</dc:subject>
  <dc:creator>Dr. Brandon Doubek</dc:creator>
  <cp:lastModifiedBy>Dr. M. Brandon Doubek</cp:lastModifiedBy>
  <cp:revision>276</cp:revision>
  <cp:lastPrinted>2009-02-13T20:43:27Z</cp:lastPrinted>
  <dcterms:created xsi:type="dcterms:W3CDTF">2009-09-13T17:16:15Z</dcterms:created>
  <dcterms:modified xsi:type="dcterms:W3CDTF">2010-05-12T12:51:34Z</dcterms:modified>
</cp:coreProperties>
</file>